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1"/>
  </p:notesMasterIdLst>
  <p:sldIdLst>
    <p:sldId id="256" r:id="rId2"/>
    <p:sldId id="315" r:id="rId3"/>
    <p:sldId id="316" r:id="rId4"/>
    <p:sldId id="318" r:id="rId5"/>
    <p:sldId id="369" r:id="rId6"/>
    <p:sldId id="319" r:id="rId7"/>
    <p:sldId id="331" r:id="rId8"/>
    <p:sldId id="321" r:id="rId9"/>
    <p:sldId id="322" r:id="rId10"/>
    <p:sldId id="323" r:id="rId11"/>
    <p:sldId id="324" r:id="rId12"/>
    <p:sldId id="325" r:id="rId13"/>
    <p:sldId id="326" r:id="rId14"/>
    <p:sldId id="337" r:id="rId15"/>
    <p:sldId id="370" r:id="rId16"/>
    <p:sldId id="327" r:id="rId17"/>
    <p:sldId id="328" r:id="rId18"/>
    <p:sldId id="329" r:id="rId19"/>
    <p:sldId id="330" r:id="rId20"/>
    <p:sldId id="338" r:id="rId21"/>
    <p:sldId id="371" r:id="rId22"/>
    <p:sldId id="349" r:id="rId23"/>
    <p:sldId id="372" r:id="rId24"/>
    <p:sldId id="350" r:id="rId25"/>
    <p:sldId id="351" r:id="rId26"/>
    <p:sldId id="345" r:id="rId27"/>
    <p:sldId id="346" r:id="rId28"/>
    <p:sldId id="347" r:id="rId29"/>
    <p:sldId id="348" r:id="rId30"/>
    <p:sldId id="352" r:id="rId31"/>
    <p:sldId id="353" r:id="rId32"/>
    <p:sldId id="354" r:id="rId33"/>
    <p:sldId id="355" r:id="rId34"/>
    <p:sldId id="358" r:id="rId35"/>
    <p:sldId id="356" r:id="rId36"/>
    <p:sldId id="360" r:id="rId37"/>
    <p:sldId id="357" r:id="rId38"/>
    <p:sldId id="359" r:id="rId39"/>
    <p:sldId id="363" r:id="rId40"/>
    <p:sldId id="361" r:id="rId41"/>
    <p:sldId id="364" r:id="rId42"/>
    <p:sldId id="365" r:id="rId43"/>
    <p:sldId id="366" r:id="rId44"/>
    <p:sldId id="367" r:id="rId45"/>
    <p:sldId id="368" r:id="rId46"/>
    <p:sldId id="332" r:id="rId47"/>
    <p:sldId id="333" r:id="rId48"/>
    <p:sldId id="334" r:id="rId49"/>
    <p:sldId id="33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CD154-AA93-43BE-AB74-4456FFF9D66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17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20/04/2023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CMU: Self-driving cars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92925" y="1634836"/>
            <a:ext cx="9058748" cy="4862945"/>
          </a:xfrm>
        </p:spPr>
        <p:txBody>
          <a:bodyPr/>
          <a:lstStyle/>
          <a:p>
            <a:r>
              <a:rPr lang="en-US" dirty="0"/>
              <a:t>Mid 80s: CMU built self-driving car </a:t>
            </a:r>
          </a:p>
          <a:p>
            <a:r>
              <a:rPr lang="en-US" dirty="0"/>
              <a:t>This car is guided by as simple neural network.</a:t>
            </a:r>
          </a:p>
          <a:p>
            <a:r>
              <a:rPr lang="en-US" dirty="0"/>
              <a:t>So porotype you see today have existed for many year.</a:t>
            </a:r>
          </a:p>
        </p:txBody>
      </p:sp>
      <p:pic>
        <p:nvPicPr>
          <p:cNvPr id="6" name="Y2Mate.is - NavLab 1 (1986)  Carnegie Mellon  Robotics Institute History of Self-Driving Cars-ntIczNQKfjQ-480p-164196190649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99162" y="2915726"/>
            <a:ext cx="4890656" cy="36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Self-driving cars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92925" y="1634836"/>
            <a:ext cx="9058748" cy="4862945"/>
          </a:xfrm>
        </p:spPr>
        <p:txBody>
          <a:bodyPr/>
          <a:lstStyle/>
          <a:p>
            <a:r>
              <a:rPr lang="en-US" dirty="0"/>
              <a:t>Still despite many years, $100 billion and work by world’s greatest engineering company like Google and Tesla</a:t>
            </a:r>
          </a:p>
          <a:p>
            <a:r>
              <a:rPr lang="en-US" dirty="0"/>
              <a:t> We are still far from having complete solution to full self-driving car (like human do).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097" y="3055793"/>
            <a:ext cx="7730404" cy="33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1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Self-driving cars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622714"/>
            <a:ext cx="8808508" cy="44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74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of Self-driving cars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715" y="2565752"/>
            <a:ext cx="7448267" cy="4147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207" y="1284862"/>
            <a:ext cx="4349048" cy="12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7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330" y="1711037"/>
            <a:ext cx="92868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8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A1C7-C12E-4021-8E0D-CACE0E9F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BA0B4-6F6C-4480-9A2A-A30FF151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		The common-sense core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5333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common-sense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139" y="1486821"/>
            <a:ext cx="9275473" cy="42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22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Physics: common-sense</a:t>
            </a:r>
          </a:p>
        </p:txBody>
      </p:sp>
    </p:spTree>
    <p:extLst>
      <p:ext uri="{BB962C8B-B14F-4D97-AF65-F5344CB8AC3E}">
        <p14:creationId xmlns:p14="http://schemas.microsoft.com/office/powerpoint/2010/main" val="411359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Common-sense</a:t>
            </a:r>
          </a:p>
        </p:txBody>
      </p:sp>
    </p:spTree>
    <p:extLst>
      <p:ext uri="{BB962C8B-B14F-4D97-AF65-F5344CB8AC3E}">
        <p14:creationId xmlns:p14="http://schemas.microsoft.com/office/powerpoint/2010/main" val="293352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Common-sense</a:t>
            </a:r>
          </a:p>
        </p:txBody>
      </p:sp>
    </p:spTree>
    <p:extLst>
      <p:ext uri="{BB962C8B-B14F-4D97-AF65-F5344CB8AC3E}">
        <p14:creationId xmlns:p14="http://schemas.microsoft.com/office/powerpoint/2010/main" val="28920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but </a:t>
            </a:r>
            <a:r>
              <a:rPr lang="en-US" b="1" dirty="0"/>
              <a:t>not</a:t>
            </a:r>
            <a:r>
              <a:rPr lang="en-US" dirty="0"/>
              <a:t> Real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2545"/>
            <a:ext cx="9114166" cy="4765963"/>
          </a:xfrm>
        </p:spPr>
        <p:txBody>
          <a:bodyPr>
            <a:normAutofit fontScale="92500" lnSpcReduction="20000"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Current AI not follow what the original field was supposed to be about…..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17" y="1419434"/>
            <a:ext cx="6980566" cy="403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044" y="624110"/>
            <a:ext cx="91916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101" y="2662237"/>
            <a:ext cx="2676525" cy="286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626" y="3390899"/>
            <a:ext cx="2571750" cy="157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857" y="3072897"/>
            <a:ext cx="2108896" cy="19593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7672" y="2404837"/>
            <a:ext cx="2809875" cy="1924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672" y="4362132"/>
            <a:ext cx="30384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42B7-9741-4172-91B8-26ABC73A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3C70-FFDE-4C30-87FC-F604D8252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	</a:t>
            </a:r>
          </a:p>
          <a:p>
            <a:pPr marL="0" indent="0">
              <a:buNone/>
            </a:pPr>
            <a:r>
              <a:rPr lang="en-US" sz="4000" b="1"/>
              <a:t>	 Reverse </a:t>
            </a:r>
            <a:r>
              <a:rPr lang="en-US" sz="4000" b="1" dirty="0"/>
              <a:t>Engineering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475760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06FC-D2A8-4D9E-A665-B9A02231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AA13-18E3-4079-9466-45FEF37B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6CB4A-3EE4-4ED4-8A28-73C13A3B0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18" y="946778"/>
            <a:ext cx="8553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FD2E-36F8-43B6-9A5F-9152C2D7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F51AD-4F6F-4EA3-8B07-4B92023AF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33156-D9C4-4D2A-8D2A-F79F1AE46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07" y="946778"/>
            <a:ext cx="9157295" cy="45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9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F7B7-8061-4524-BEBD-71F8568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2A92-7285-42A3-9F6D-64304BA3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6123F-8268-47A3-82A7-E812672B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78676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50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F7B7-8061-4524-BEBD-71F85684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A80246-2675-4FC7-8B98-20859DD8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771938"/>
            <a:ext cx="8081701" cy="5025161"/>
          </a:xfrm>
        </p:spPr>
      </p:pic>
    </p:spTree>
    <p:extLst>
      <p:ext uri="{BB962C8B-B14F-4D97-AF65-F5344CB8AC3E}">
        <p14:creationId xmlns:p14="http://schemas.microsoft.com/office/powerpoint/2010/main" val="1505712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3BDF-FE88-4D40-9AA4-E3FD3C4D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F5C3-08FA-442D-84EB-5B0019FF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B0BE3-8345-4B3C-89F5-C6CD44B3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770735" cy="48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3BDF-FE88-4D40-9AA4-E3FD3C4D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F5C3-08FA-442D-84EB-5B0019FF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2F7EC-B0B7-4973-8E33-ED6AC858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82" y="685801"/>
            <a:ext cx="9718604" cy="41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1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3BDF-FE88-4D40-9AA4-E3FD3C4D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FEC0EF-550E-4582-9669-2FD786B38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624109"/>
            <a:ext cx="8176931" cy="5239977"/>
          </a:xfrm>
        </p:spPr>
      </p:pic>
    </p:spTree>
    <p:extLst>
      <p:ext uri="{BB962C8B-B14F-4D97-AF65-F5344CB8AC3E}">
        <p14:creationId xmlns:p14="http://schemas.microsoft.com/office/powerpoint/2010/main" val="2458620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3BDF-FE88-4D40-9AA4-E3FD3C4D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7F5C3-08FA-442D-84EB-5B0019FF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7B4A5-26DC-40E0-B3C9-CE096834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728117"/>
            <a:ext cx="8969193" cy="56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but </a:t>
            </a:r>
            <a:r>
              <a:rPr lang="en-US" b="1" dirty="0"/>
              <a:t>not</a:t>
            </a:r>
            <a:r>
              <a:rPr lang="en-US" dirty="0"/>
              <a:t> Real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2545"/>
            <a:ext cx="9114166" cy="4765963"/>
          </a:xfrm>
        </p:spPr>
        <p:txBody>
          <a:bodyPr>
            <a:normAutofit/>
          </a:bodyPr>
          <a:lstStyle/>
          <a:p>
            <a:r>
              <a:rPr lang="en-US" sz="2400" dirty="0"/>
              <a:t>We do not have flexible general-purpose notion of intelligence. </a:t>
            </a:r>
          </a:p>
          <a:p>
            <a:endParaRPr lang="en-US" sz="2400" dirty="0"/>
          </a:p>
          <a:p>
            <a:r>
              <a:rPr lang="en-US" sz="2400" dirty="0"/>
              <a:t>We can do many things but why </a:t>
            </a:r>
            <a:r>
              <a:rPr lang="en-US" sz="2400" b="1" dirty="0"/>
              <a:t>AI is specific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dirty="0"/>
              <a:t>Where is the gap?</a:t>
            </a:r>
          </a:p>
        </p:txBody>
      </p:sp>
    </p:spTree>
    <p:extLst>
      <p:ext uri="{BB962C8B-B14F-4D97-AF65-F5344CB8AC3E}">
        <p14:creationId xmlns:p14="http://schemas.microsoft.com/office/powerpoint/2010/main" val="1872395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EEF0-68EB-40B7-8310-5BD97A2F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CB941-FFEC-483E-B61A-58574355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35AAA-458F-4308-8608-6119BE40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3915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5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D8C6-83D6-4B8F-98CF-AFC50522B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D959-10BB-42D9-91B6-35C91936E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C48C9-262F-4AB0-9478-209E95D9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69" y="634049"/>
            <a:ext cx="8562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68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9706-5304-482A-AF3C-E18CF2A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79F-5A4D-45D9-A6B7-258AB32D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37071-8FC3-41F9-AB96-36B3E2E4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21" y="624110"/>
            <a:ext cx="83343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0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9706-5304-482A-AF3C-E18CF2A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Brain does not process whole image at once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79F-5A4D-45D9-A6B7-258AB32D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E258D-BDA7-4B45-B91D-EA65D837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12548"/>
            <a:ext cx="83820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9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9706-5304-482A-AF3C-E18CF2A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79F-5A4D-45D9-A6B7-258AB32D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B363F-5501-4211-863F-02082041F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641" y="664583"/>
            <a:ext cx="9291971" cy="55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52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9706-5304-482A-AF3C-E18CF2A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79F-5A4D-45D9-A6B7-258AB32D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867EE-9B7B-4957-ABD2-34BD9B48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705264"/>
            <a:ext cx="80867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67AA5-C644-40E8-BC3B-D7A20ECC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3E043-354D-4D88-8313-7A5427030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C9F37-4F60-4034-8698-8BB66AD6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244440" cy="48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58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9706-5304-482A-AF3C-E18CF2A8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A879F-5A4D-45D9-A6B7-258AB32D8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3600E-4B47-4F3D-AE4B-C230EB63A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31532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0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3818-741D-45F2-8D79-CCD05E6A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1B79-9536-4392-8CCD-74E67D937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CF3E-E685-4E58-8C8B-F6F4C486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09"/>
            <a:ext cx="8216922" cy="58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22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3818-741D-45F2-8D79-CCD05E6A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1B79-9536-4392-8CCD-74E67D937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41220"/>
            <a:ext cx="8915400" cy="3777622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4CF3E-E685-4E58-8C8B-F6F4C4864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09"/>
            <a:ext cx="8216922" cy="5856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0F17D-8637-4883-98A4-78B9D5BF8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539" y="4542856"/>
            <a:ext cx="8676141" cy="82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2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2545"/>
            <a:ext cx="9114166" cy="4765963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73F49A-9337-55DA-62E8-7F8FF6B2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45" y="624110"/>
            <a:ext cx="9533446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BC-73F2-43C5-8504-0F6C12B0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8250-A405-40C0-B710-E98D9F02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8FCE-03C4-4651-86EB-28E6FA5B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3" y="504840"/>
            <a:ext cx="6992592" cy="4983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0E98F8-FECA-46BA-B627-601ADAA89BDA}"/>
              </a:ext>
            </a:extLst>
          </p:cNvPr>
          <p:cNvSpPr txBox="1"/>
          <p:nvPr/>
        </p:nvSpPr>
        <p:spPr>
          <a:xfrm>
            <a:off x="3047171" y="5477774"/>
            <a:ext cx="77566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retinal ganglion </a:t>
            </a:r>
            <a:r>
              <a:rPr lang="en-IN" sz="1100" b="1" dirty="0">
                <a:solidFill>
                  <a:srgbClr val="FF0000"/>
                </a:solidFill>
                <a:latin typeface="arial" panose="020B0604020202020204" pitchFamily="34" charset="0"/>
              </a:rPr>
              <a:t>cells </a:t>
            </a:r>
            <a:r>
              <a:rPr lang="en-IN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lateral geniculate nucleus						</a:t>
            </a:r>
            <a:r>
              <a:rPr lang="en-IN" sz="1100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inferior temporal</a:t>
            </a:r>
            <a:endParaRPr lang="en-IN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80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C5BC-73F2-43C5-8504-0F6C12B0D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8250-A405-40C0-B710-E98D9F02D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8FCE-03C4-4651-86EB-28E6FA5BF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413" y="738901"/>
            <a:ext cx="5913630" cy="42143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7DE3D-D31D-4937-A017-ED6F7AEB8198}"/>
              </a:ext>
            </a:extLst>
          </p:cNvPr>
          <p:cNvSpPr txBox="1"/>
          <p:nvPr/>
        </p:nvSpPr>
        <p:spPr>
          <a:xfrm>
            <a:off x="3024936" y="5310560"/>
            <a:ext cx="389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Its not photograph, its new pattern of neural activities that is evoked by an image. </a:t>
            </a:r>
            <a:endParaRPr lang="en-IN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6365FF-5F2E-4605-B6E8-F9A753F2C204}"/>
              </a:ext>
            </a:extLst>
          </p:cNvPr>
          <p:cNvCxnSpPr>
            <a:cxnSpLocks/>
          </p:cNvCxnSpPr>
          <p:nvPr/>
        </p:nvCxnSpPr>
        <p:spPr>
          <a:xfrm flipV="1">
            <a:off x="6281530" y="4311678"/>
            <a:ext cx="1045287" cy="114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180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12C3-5B24-4CF0-914F-B31E78A59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99EB2-AC24-4870-AD8E-F755320C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7F6D6B-040E-4C1E-BDED-68D15A6A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001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00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E62D-D8E5-4F50-B509-33D0ED95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7339-22F8-44F7-8829-3ADBAF4E3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9248292" cy="4724400"/>
          </a:xfrm>
        </p:spPr>
        <p:txBody>
          <a:bodyPr>
            <a:normAutofit/>
          </a:bodyPr>
          <a:lstStyle/>
          <a:p>
            <a:endParaRPr lang="en-US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They built a system that learn from just a few examples</a:t>
            </a:r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F88E1-0FAD-4AB2-BD68-3247E816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6839847" cy="493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99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C7A3-05FC-4B75-AB9B-347CDF7C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889D-6790-42B6-A63B-3FE76A694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1C549-0FE6-48F1-8B08-AAE9CA6C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454777"/>
            <a:ext cx="82962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18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E71C-AB7C-436D-B7AA-215CEE72C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585DA-C983-4F55-8ED5-BCF64EB0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Reverse-engineering: Core Cognition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269562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Reverse-engineering: Core 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27306"/>
            <a:ext cx="9126426" cy="44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7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this architecture?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3903" y="1593273"/>
            <a:ext cx="9048606" cy="4932218"/>
          </a:xfrm>
        </p:spPr>
        <p:txBody>
          <a:bodyPr/>
          <a:lstStyle/>
          <a:p>
            <a:r>
              <a:rPr lang="en-US" dirty="0"/>
              <a:t>Probabilistic program integrate our best ideas on intelligence, across different eras of AI:</a:t>
            </a:r>
          </a:p>
          <a:p>
            <a:endParaRPr lang="en-US" dirty="0"/>
          </a:p>
          <a:p>
            <a:r>
              <a:rPr lang="en-US" b="1" dirty="0"/>
              <a:t>Symbolic Manipulations : </a:t>
            </a:r>
            <a:r>
              <a:rPr lang="en-US" dirty="0"/>
              <a:t>for representing and reasoning with knowledge base</a:t>
            </a:r>
          </a:p>
          <a:p>
            <a:endParaRPr lang="en-US" dirty="0"/>
          </a:p>
          <a:p>
            <a:r>
              <a:rPr lang="en-US" b="1" dirty="0"/>
              <a:t>Bayesian Inference : </a:t>
            </a:r>
            <a:r>
              <a:rPr lang="en-US" dirty="0"/>
              <a:t>for reasoning of unobserved causes from uncertain data</a:t>
            </a:r>
          </a:p>
          <a:p>
            <a:endParaRPr lang="en-US" dirty="0"/>
          </a:p>
          <a:p>
            <a:r>
              <a:rPr lang="en-US" b="1" dirty="0"/>
              <a:t>Neural Network : </a:t>
            </a:r>
            <a:r>
              <a:rPr lang="en-US" dirty="0"/>
              <a:t>for pattern recognition and function appx.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91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this architecture?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017" y="1264554"/>
            <a:ext cx="7033274" cy="3644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8726" y="5250873"/>
            <a:ext cx="7966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Game engine in our head:</a:t>
            </a:r>
          </a:p>
          <a:p>
            <a:r>
              <a:rPr lang="en-US" sz="2000" dirty="0"/>
              <a:t>Very fast program to simulate graphics, physics and planning</a:t>
            </a:r>
          </a:p>
        </p:txBody>
      </p:sp>
    </p:spTree>
    <p:extLst>
      <p:ext uri="{BB962C8B-B14F-4D97-AF65-F5344CB8AC3E}">
        <p14:creationId xmlns:p14="http://schemas.microsoft.com/office/powerpoint/2010/main" val="1400276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5" y="624110"/>
            <a:ext cx="9796797" cy="54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5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0396-D15E-42A7-90D9-FA58CAF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AAF07-F500-4FFF-A782-13CBEEBBA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D67FA-E855-4488-BF00-B451B0BA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78" y="624110"/>
            <a:ext cx="989383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5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Intelligent 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035" y="2336079"/>
            <a:ext cx="7880040" cy="14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35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Intelligent by Alan Turing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4" y="1264555"/>
            <a:ext cx="4759903" cy="54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9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Really cars learning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62545"/>
            <a:ext cx="9114166" cy="4765963"/>
          </a:xfrm>
        </p:spPr>
        <p:txBody>
          <a:bodyPr>
            <a:normAutofit/>
          </a:bodyPr>
          <a:lstStyle/>
          <a:p>
            <a:r>
              <a:rPr lang="en-US" sz="2000" dirty="0"/>
              <a:t>We have big name self-driving cars such as Tesla, </a:t>
            </a:r>
            <a:r>
              <a:rPr lang="en-US" sz="2000" dirty="0" err="1"/>
              <a:t>Waymo</a:t>
            </a:r>
            <a:r>
              <a:rPr lang="en-US" sz="2000" dirty="0"/>
              <a:t> etc.</a:t>
            </a:r>
          </a:p>
          <a:p>
            <a:r>
              <a:rPr lang="en-US" sz="2000" dirty="0" err="1"/>
              <a:t>Waymo</a:t>
            </a:r>
            <a:r>
              <a:rPr lang="en-US" sz="2000" dirty="0"/>
              <a:t> taxi available in phoenix.</a:t>
            </a:r>
          </a:p>
        </p:txBody>
      </p:sp>
      <p:pic>
        <p:nvPicPr>
          <p:cNvPr id="6" name="Y2Mate.is - I took a ride in Waymo’s fully driverless car-__EoOvVkEMo-240p-16419612458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3928" y="2663535"/>
            <a:ext cx="6571963" cy="370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615" y="1523998"/>
            <a:ext cx="9031039" cy="4821383"/>
          </a:xfrm>
        </p:spPr>
        <p:txBody>
          <a:bodyPr>
            <a:normAutofit/>
          </a:bodyPr>
          <a:lstStyle/>
          <a:p>
            <a:r>
              <a:rPr lang="en-US" dirty="0"/>
              <a:t>Two things are very important:</a:t>
            </a:r>
          </a:p>
          <a:p>
            <a:r>
              <a:rPr lang="en-US" dirty="0"/>
              <a:t>1) How much has been invested in building these cars</a:t>
            </a:r>
          </a:p>
          <a:p>
            <a:r>
              <a:rPr lang="en-US" dirty="0"/>
              <a:t>2) How far we are from actual full self-driving cars- like humans do</a:t>
            </a:r>
          </a:p>
          <a:p>
            <a:endParaRPr lang="en-US" dirty="0"/>
          </a:p>
          <a:p>
            <a:r>
              <a:rPr lang="en-US" dirty="0"/>
              <a:t>An article in </a:t>
            </a:r>
            <a:r>
              <a:rPr lang="en-US" b="1" dirty="0"/>
              <a:t>wall street journal </a:t>
            </a:r>
            <a:r>
              <a:rPr lang="en-US" dirty="0"/>
              <a:t>on business side:</a:t>
            </a:r>
          </a:p>
          <a:p>
            <a:pPr lvl="1"/>
            <a:r>
              <a:rPr lang="en-US" sz="1800" dirty="0"/>
              <a:t>$100 billion investment </a:t>
            </a:r>
          </a:p>
          <a:p>
            <a:pPr lvl="1"/>
            <a:r>
              <a:rPr lang="en-US" sz="1800" dirty="0"/>
              <a:t>We are far from the end</a:t>
            </a:r>
          </a:p>
          <a:p>
            <a:pPr lvl="1"/>
            <a:endParaRPr lang="en-US" sz="1800" dirty="0"/>
          </a:p>
          <a:p>
            <a:r>
              <a:rPr lang="en-US" dirty="0"/>
              <a:t>People are working in industry for at least 15 years</a:t>
            </a:r>
          </a:p>
          <a:p>
            <a:r>
              <a:rPr lang="en-US" dirty="0"/>
              <a:t>And in academia since 80s</a:t>
            </a:r>
          </a:p>
          <a:p>
            <a:pPr marL="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7751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51425</TotalTime>
  <Words>395</Words>
  <Application>Microsoft Office PowerPoint</Application>
  <PresentationFormat>Widescreen</PresentationFormat>
  <Paragraphs>84</Paragraphs>
  <Slides>49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Arial</vt:lpstr>
      <vt:lpstr>Calibri</vt:lpstr>
      <vt:lpstr>Century Gothic</vt:lpstr>
      <vt:lpstr>Wingdings 3</vt:lpstr>
      <vt:lpstr>Wisp</vt:lpstr>
      <vt:lpstr>Cognitive Computing</vt:lpstr>
      <vt:lpstr>AI but not Real AI</vt:lpstr>
      <vt:lpstr>AI but not Real AI</vt:lpstr>
      <vt:lpstr>PowerPoint Presentation</vt:lpstr>
      <vt:lpstr>PowerPoint Presentation</vt:lpstr>
      <vt:lpstr>Intelligent ?</vt:lpstr>
      <vt:lpstr>Intelligent by Alan Turing</vt:lpstr>
      <vt:lpstr>Really cars learning ?</vt:lpstr>
      <vt:lpstr>Self-driving cars</vt:lpstr>
      <vt:lpstr>CMU: Self-driving cars</vt:lpstr>
      <vt:lpstr>Current status of Self-driving cars</vt:lpstr>
      <vt:lpstr>Current status of Self-driving cars</vt:lpstr>
      <vt:lpstr>Current status of Self-driving cars</vt:lpstr>
      <vt:lpstr>PowerPoint Presentation</vt:lpstr>
      <vt:lpstr>PowerPoint Presentation</vt:lpstr>
      <vt:lpstr>The common-sense core</vt:lpstr>
      <vt:lpstr>Intuitive Physics: common-sense</vt:lpstr>
      <vt:lpstr>Common-sense</vt:lpstr>
      <vt:lpstr>Common-sense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 does not process whole image at once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Reverse-engineering: Core Cognition</vt:lpstr>
      <vt:lpstr>How to build this architecture? </vt:lpstr>
      <vt:lpstr>How to build this architecture?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Rahul Varma</cp:lastModifiedBy>
  <cp:revision>1010</cp:revision>
  <dcterms:created xsi:type="dcterms:W3CDTF">2020-12-15T21:20:28Z</dcterms:created>
  <dcterms:modified xsi:type="dcterms:W3CDTF">2023-04-20T15:10:47Z</dcterms:modified>
</cp:coreProperties>
</file>